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7" r:id="rId31"/>
    <p:sldId id="328" r:id="rId32"/>
    <p:sldId id="329" r:id="rId33"/>
    <p:sldId id="309" r:id="rId34"/>
    <p:sldId id="284" r:id="rId35"/>
    <p:sldId id="279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12" autoAdjust="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09/02/2024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09/02/2024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09/02/2024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bailibilidad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09/02/2024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09/02/2024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09/02/2024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2.xml"/><Relationship Id="rId3" Type="http://schemas.openxmlformats.org/officeDocument/2006/relationships/slide" Target="slide11.xml"/><Relationship Id="rId7" Type="http://schemas.openxmlformats.org/officeDocument/2006/relationships/slide" Target="slide15.xml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20.xml"/><Relationship Id="rId5" Type="http://schemas.openxmlformats.org/officeDocument/2006/relationships/slide" Target="slide13.xml"/><Relationship Id="rId15" Type="http://schemas.openxmlformats.org/officeDocument/2006/relationships/slide" Target="slide24.xml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9.xml"/><Relationship Id="rId14" Type="http://schemas.openxmlformats.org/officeDocument/2006/relationships/slide" Target="slide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track/5lw95LZKX3GeMIYmPErZQm" TargetMode="External"/><Relationship Id="rId5" Type="http://schemas.openxmlformats.org/officeDocument/2006/relationships/hyperlink" Target="https://open.spotify.com/track/6K674XXwZsyYOwskssepHe" TargetMode="External"/><Relationship Id="rId4" Type="http://schemas.openxmlformats.org/officeDocument/2006/relationships/hyperlink" Target="https://musicalyst.com/genre/adult-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track/0yLchb1kn0jtEgIRtoTCwq" TargetMode="External"/><Relationship Id="rId5" Type="http://schemas.openxmlformats.org/officeDocument/2006/relationships/hyperlink" Target="https://open.spotify.com/track/3zBhihYUHBmGd2bcQIobrF" TargetMode="External"/><Relationship Id="rId4" Type="http://schemas.openxmlformats.org/officeDocument/2006/relationships/hyperlink" Target="https://musicalyst.com/genre/sou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track/54eZmuggBFJbV7k248bTTt" TargetMode="External"/><Relationship Id="rId5" Type="http://schemas.openxmlformats.org/officeDocument/2006/relationships/hyperlink" Target="https://open.spotify.com/track/1g24LmZ5xzNyoh5vQkqGGU" TargetMode="External"/><Relationship Id="rId4" Type="http://schemas.openxmlformats.org/officeDocument/2006/relationships/hyperlink" Target="https://musicalyst.com/genre/soft-roc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soft-rock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2g5egJm0qwJPKgpblzIHlI" TargetMode="External"/><Relationship Id="rId4" Type="http://schemas.openxmlformats.org/officeDocument/2006/relationships/hyperlink" Target="https://open.spotify.com/track/3rVhzMzcN2A4Wdv1oFice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lyst.com/genre/new-wave-pop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open.spotify.com/track/58EirkLFB6O6wwRN9JowHB" TargetMode="External"/><Relationship Id="rId4" Type="http://schemas.openxmlformats.org/officeDocument/2006/relationships/hyperlink" Target="https://open.spotify.com/track/0ZfZaT7NByalxa6bct5G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dance-pop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5yh5RqpOXYN3iiJe07mNNf" TargetMode="External"/><Relationship Id="rId4" Type="http://schemas.openxmlformats.org/officeDocument/2006/relationships/hyperlink" Target="https://open.spotify.com/track/3MjUtNVVq3C8Fn0MP3zhX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kEpjptnAwt11Atr4cEMe1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oaY19dUwZimIgzn3ZZLZO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yLa0QULdQr0qAIvVwN6B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usic_download" TargetMode="External"/><Relationship Id="rId13" Type="http://schemas.openxmlformats.org/officeDocument/2006/relationships/hyperlink" Target="https://www.thechartbook.co.uk/the-usa-collection/billboard-best-sellers-in-stores-1940-1958/" TargetMode="External"/><Relationship Id="rId3" Type="http://schemas.openxmlformats.org/officeDocument/2006/relationships/hyperlink" Target="https://www.fiftiesstore.com/ami-i-jukebox-1958-200-selections-restored.html" TargetMode="External"/><Relationship Id="rId7" Type="http://schemas.openxmlformats.org/officeDocument/2006/relationships/hyperlink" Target="https://en.wikipedia.org/wiki/Billboard_(magazine)" TargetMode="External"/><Relationship Id="rId12" Type="http://schemas.openxmlformats.org/officeDocument/2006/relationships/hyperlink" Target="https://en.wikipedia.org/wiki/Ricky_Nel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Record_chart" TargetMode="External"/><Relationship Id="rId11" Type="http://schemas.openxmlformats.org/officeDocument/2006/relationships/hyperlink" Target="https://en.wikipedia.org/wiki/Poor_Little_Fool" TargetMode="External"/><Relationship Id="rId5" Type="http://schemas.openxmlformats.org/officeDocument/2006/relationships/hyperlink" Target="https://en.wikipedia.org/wiki/Music_industry" TargetMode="External"/><Relationship Id="rId10" Type="http://schemas.openxmlformats.org/officeDocument/2006/relationships/hyperlink" Target="https://en.wikipedia.org/wiki/Airplay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en.wikipedia.org/wiki/Music_streaming" TargetMode="External"/><Relationship Id="rId14" Type="http://schemas.openxmlformats.org/officeDocument/2006/relationships/hyperlink" Target="https://en.wikipedia.org/wiki/Billboard_Hot_10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mariah-carey-18" TargetMode="Externa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reemium" TargetMode="External"/><Relationship Id="rId3" Type="http://schemas.openxmlformats.org/officeDocument/2006/relationships/hyperlink" Target="https://en.wikipedia.org/wiki/Streaming_media" TargetMode="External"/><Relationship Id="rId7" Type="http://schemas.openxmlformats.org/officeDocument/2006/relationships/hyperlink" Target="https://en.wikipedia.org/wiki/Digital_rights_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usic_streaming_service" TargetMode="External"/><Relationship Id="rId11" Type="http://schemas.openxmlformats.org/officeDocument/2006/relationships/image" Target="../media/image6.jpeg"/><Relationship Id="rId5" Type="http://schemas.openxmlformats.org/officeDocument/2006/relationships/hyperlink" Target="https://en.wikipedia.org/wiki/Martin_Lorentzon" TargetMode="External"/><Relationship Id="rId10" Type="http://schemas.openxmlformats.org/officeDocument/2006/relationships/hyperlink" Target="https://en.wikipedia.org/wiki/Spotify" TargetMode="External"/><Relationship Id="rId4" Type="http://schemas.openxmlformats.org/officeDocument/2006/relationships/hyperlink" Target="https://en.wikipedia.org/wiki/Daniel_Ek" TargetMode="External"/><Relationship Id="rId9" Type="http://schemas.openxmlformats.org/officeDocument/2006/relationships/hyperlink" Target="https://en.wikipedia.org/wiki/QQ_Musi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ABOUT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 err="1"/>
              <a:t>Index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graphs</a:t>
            </a:r>
            <a:r>
              <a:rPr lang="es-ES" sz="2400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MUSICAL </a:t>
            </a:r>
            <a:r>
              <a:rPr lang="es-ES" sz="2400" dirty="0" err="1"/>
              <a:t>genre</a:t>
            </a:r>
            <a:endParaRPr lang="es-ES" sz="240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 1958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 1963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 1968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 1973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 1978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 1983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1988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 1993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1998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 2003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 2008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 2013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January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 2018 </a:t>
            </a:r>
            <a:r>
              <a:rPr lang="es-ES" sz="1900" dirty="0" err="1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December</a:t>
            </a: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5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u="sng" dirty="0" err="1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Conclusions</a:t>
            </a:r>
            <a:endParaRPr lang="es-ES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1958 </a:t>
            </a:r>
            <a:r>
              <a:rPr lang="es-ES" sz="1800" dirty="0" err="1"/>
              <a:t>December</a:t>
            </a:r>
            <a:r>
              <a:rPr lang="es-ES" sz="1800" dirty="0"/>
              <a:t>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96" y="2368550"/>
            <a:ext cx="4520242" cy="3710998"/>
          </a:xfrm>
          <a:prstGeom prst="rect">
            <a:avLst/>
          </a:prstGeom>
        </p:spPr>
      </p:pic>
      <p:sp>
        <p:nvSpPr>
          <p:cNvPr id="5" name="CuadroTexto 4">
            <a:hlinkClick r:id="rId12" action="ppaction://hlinksldjump"/>
            <a:extLst>
              <a:ext uri="{FF2B5EF4-FFF2-40B4-BE49-F238E27FC236}">
                <a16:creationId xmlns:a16="http://schemas.microsoft.com/office/drawing/2014/main" id="{4ED25F51-A9EC-4A50-97EA-C1B5645B0B6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1963 </a:t>
            </a:r>
            <a:r>
              <a:rPr lang="es-ES" sz="1800" dirty="0" err="1"/>
              <a:t>December</a:t>
            </a:r>
            <a:r>
              <a:rPr lang="es-ES" sz="1800" dirty="0"/>
              <a:t>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A4B817A0-A4A0-CC7D-B055-AF4FB6CFAC4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" y="2207899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1968 </a:t>
            </a:r>
            <a:r>
              <a:rPr lang="es-ES" sz="1800" dirty="0" err="1"/>
              <a:t>December</a:t>
            </a:r>
            <a:r>
              <a:rPr lang="es-ES" sz="1800" dirty="0"/>
              <a:t>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B32256EF-2B7D-538E-3C2C-D47FC1DBB885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" y="2207899"/>
            <a:ext cx="4636823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1973 </a:t>
            </a:r>
            <a:r>
              <a:rPr lang="es-ES" sz="1800" dirty="0" err="1"/>
              <a:t>December</a:t>
            </a:r>
            <a:r>
              <a:rPr lang="es-ES" sz="1800" dirty="0"/>
              <a:t>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Rock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5F929E10-BAF9-DD45-564F-BD401B791660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1978 </a:t>
            </a:r>
            <a:r>
              <a:rPr lang="es-ES" sz="1800" dirty="0" err="1"/>
              <a:t>December</a:t>
            </a:r>
            <a:r>
              <a:rPr lang="es-ES" sz="1800" dirty="0"/>
              <a:t>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4" y="2207900"/>
            <a:ext cx="4679154" cy="3711599"/>
          </a:xfrm>
          <a:prstGeom prst="rect">
            <a:avLst/>
          </a:prstGeom>
        </p:spPr>
      </p:pic>
      <p:sp>
        <p:nvSpPr>
          <p:cNvPr id="5" name="CuadroTexto 4">
            <a:hlinkClick r:id="rId8" action="ppaction://hlinksldjump"/>
            <a:extLst>
              <a:ext uri="{FF2B5EF4-FFF2-40B4-BE49-F238E27FC236}">
                <a16:creationId xmlns:a16="http://schemas.microsoft.com/office/drawing/2014/main" id="{9E58BB21-899E-AE2C-EE05-8B5AE420C7E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1983 </a:t>
            </a:r>
            <a:r>
              <a:rPr lang="es-ES" sz="1800" dirty="0" err="1"/>
              <a:t>December</a:t>
            </a:r>
            <a:r>
              <a:rPr lang="es-ES" sz="1800" dirty="0"/>
              <a:t>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51" y="2116284"/>
            <a:ext cx="4479475" cy="3895432"/>
          </a:xfrm>
          <a:prstGeom prst="rect">
            <a:avLst/>
          </a:prstGeom>
        </p:spPr>
      </p:pic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1FB9FD29-498B-6A5B-52DD-03CCD8E6BC51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1988 </a:t>
            </a:r>
            <a:r>
              <a:rPr lang="es-ES" sz="1800" dirty="0" err="1"/>
              <a:t>December</a:t>
            </a:r>
            <a:r>
              <a:rPr lang="es-ES" sz="1800" dirty="0"/>
              <a:t>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4" y="2368550"/>
            <a:ext cx="4489149" cy="3711599"/>
          </a:xfrm>
          <a:prstGeom prst="rect">
            <a:avLst/>
          </a:prstGeom>
        </p:spPr>
      </p:pic>
      <p:sp>
        <p:nvSpPr>
          <p:cNvPr id="2" name="CuadroTexto 1">
            <a:hlinkClick r:id="rId6" action="ppaction://hlinksldjump"/>
            <a:extLst>
              <a:ext uri="{FF2B5EF4-FFF2-40B4-BE49-F238E27FC236}">
                <a16:creationId xmlns:a16="http://schemas.microsoft.com/office/drawing/2014/main" id="{63E6BE4A-0B99-0B48-C040-EBA1B7716F4C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1993 </a:t>
            </a:r>
            <a:r>
              <a:rPr lang="es-ES" sz="1800" dirty="0" err="1"/>
              <a:t>December</a:t>
            </a:r>
            <a:r>
              <a:rPr lang="es-ES" sz="1800" dirty="0"/>
              <a:t>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5E6C5A1A-8104-8EDF-4EB5-E23CC11AB59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1998 </a:t>
            </a:r>
            <a:r>
              <a:rPr lang="es-ES" sz="1800" dirty="0" err="1"/>
              <a:t>December</a:t>
            </a:r>
            <a:r>
              <a:rPr lang="es-ES" sz="1800" dirty="0"/>
              <a:t>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</a:p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 Pop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  <p:sp>
        <p:nvSpPr>
          <p:cNvPr id="7" name="CuadroTexto 6">
            <a:hlinkClick r:id="rId8" action="ppaction://hlinksldjump"/>
            <a:extLst>
              <a:ext uri="{FF2B5EF4-FFF2-40B4-BE49-F238E27FC236}">
                <a16:creationId xmlns:a16="http://schemas.microsoft.com/office/drawing/2014/main" id="{76617C50-098E-90B2-06B4-FBAF1250E37A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Metholodogy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Songs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musical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danceability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Curiosities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January</a:t>
            </a:r>
            <a:r>
              <a:rPr lang="es-ES" sz="2000" dirty="0"/>
              <a:t> 2003 </a:t>
            </a:r>
            <a:r>
              <a:rPr lang="es-ES" sz="2000" dirty="0" err="1"/>
              <a:t>December</a:t>
            </a:r>
            <a:r>
              <a:rPr lang="es-ES" sz="2000" dirty="0"/>
              <a:t>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752C42F6-D890-61D3-BFE2-23D6367C99EB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2008 </a:t>
            </a:r>
            <a:r>
              <a:rPr lang="es-ES" sz="1800" dirty="0" err="1"/>
              <a:t>December</a:t>
            </a:r>
            <a:r>
              <a:rPr lang="es-ES" sz="1800" dirty="0"/>
              <a:t>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tuvo en este periodo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613F7792-35EE-9F6E-94A9-681685E79C83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2013 </a:t>
            </a:r>
            <a:r>
              <a:rPr lang="es-ES" sz="1800" dirty="0" err="1"/>
              <a:t>December</a:t>
            </a:r>
            <a:r>
              <a:rPr lang="es-ES" sz="1800" dirty="0"/>
              <a:t>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Pop Rap y Rap.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Justin Bieber with song 2 Much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Taylor Swift with song ...Ready For It?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3B82DE0B-75CC-DD26-CB59-FF3F69C73D94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 err="1"/>
              <a:t>January</a:t>
            </a:r>
            <a:r>
              <a:rPr lang="es-ES" sz="1800" dirty="0"/>
              <a:t> 2018 </a:t>
            </a:r>
            <a:r>
              <a:rPr lang="es-ES" sz="1800" dirty="0" err="1"/>
              <a:t>December</a:t>
            </a:r>
            <a:r>
              <a:rPr lang="es-ES" sz="1800" dirty="0"/>
              <a:t>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6" action="ppaction://hlinksldjump"/>
            <a:extLst>
              <a:ext uri="{FF2B5EF4-FFF2-40B4-BE49-F238E27FC236}">
                <a16:creationId xmlns:a16="http://schemas.microsoft.com/office/drawing/2014/main" id="{E25880F4-5751-E9C0-3061-347D40E311A8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Index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 err="1"/>
              <a:t>Conclusions</a:t>
            </a:r>
            <a:r>
              <a:rPr lang="es-ES" sz="2000" dirty="0"/>
              <a:t> </a:t>
            </a:r>
            <a:r>
              <a:rPr lang="es-ES" sz="2000" dirty="0" err="1"/>
              <a:t>about</a:t>
            </a:r>
            <a:r>
              <a:rPr lang="es-ES" sz="2000" dirty="0"/>
              <a:t> musical </a:t>
            </a:r>
            <a:r>
              <a:rPr lang="es-ES" sz="2000" dirty="0" err="1"/>
              <a:t>genres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the analysis performed, it is possible to conclude: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1958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recurring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1973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takes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lead</a:t>
            </a: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1983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1992 leads New Wave Pop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1993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2007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danceabie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	Hip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Hop,Rythm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2008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2023 Pop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successful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Genres</a:t>
            </a:r>
            <a:r>
              <a:rPr lang="es-ES" dirty="0"/>
              <a:t> and </a:t>
            </a:r>
            <a:r>
              <a:rPr lang="es-ES"/>
              <a:t>danceability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danceability</a:t>
            </a:r>
            <a:r>
              <a:rPr lang="es-ES" sz="2000" dirty="0"/>
              <a:t> </a:t>
            </a:r>
            <a:r>
              <a:rPr lang="es-ES" sz="2000" dirty="0" err="1"/>
              <a:t>January</a:t>
            </a:r>
            <a:r>
              <a:rPr lang="es-ES" sz="2000" dirty="0"/>
              <a:t> 1958 </a:t>
            </a:r>
            <a:r>
              <a:rPr lang="es-ES" sz="2000" dirty="0" err="1"/>
              <a:t>December</a:t>
            </a:r>
            <a:r>
              <a:rPr lang="es-ES" sz="2000" dirty="0"/>
              <a:t>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0512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bailibilidad a excepción del género Country que es 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  <a:p>
            <a:pPr rtl="0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</a:t>
            </a:r>
            <a:r>
              <a:rPr lang="es-ES" sz="2000" dirty="0" err="1"/>
              <a:t>January</a:t>
            </a:r>
            <a:r>
              <a:rPr lang="es-ES" sz="2000" dirty="0"/>
              <a:t> 1958 </a:t>
            </a:r>
            <a:r>
              <a:rPr lang="es-ES" sz="2000" dirty="0" err="1"/>
              <a:t>December</a:t>
            </a:r>
            <a:r>
              <a:rPr lang="es-ES" sz="20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bailibilidad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hlinkClick r:id="rId3"/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n-US" sz="2000" dirty="0"/>
              <a:t>What is Billboard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n-US" sz="12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usic industry"/>
              </a:rPr>
              <a:t>music industry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standard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Record chart"/>
              </a:rPr>
              <a:t>record chart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United States for songs, published weekly by </a:t>
            </a:r>
            <a:r>
              <a:rPr lang="en-US" sz="12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(magazine)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magazine. Chart rankings are based on sales (physical and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Music download"/>
              </a:rPr>
              <a:t>digital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Music streaming"/>
              </a:rPr>
              <a:t>online streaming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Airplay"/>
              </a:rPr>
              <a:t>radio play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U.S</a:t>
            </a:r>
          </a:p>
          <a:p>
            <a:pPr rtl="0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 August 4, 1958, 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premiered one main all-genre singles chart: the 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Hot 100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with "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Poor Little Fool"/>
              </a:rPr>
              <a:t>Poor Little Fool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by </a:t>
            </a:r>
            <a:r>
              <a:rPr lang="en-U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Ricky Nelson"/>
              </a:rPr>
              <a:t>Ricky Nelson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its first No. 1. </a:t>
            </a:r>
          </a:p>
          <a:p>
            <a:pPr rtl="0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Hot 100 quickly became the industry standard and 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discontinued the 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13"/>
              </a:rPr>
              <a:t>Best Sellers In Stores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,</a:t>
            </a:r>
            <a:r>
              <a:rPr lang="en-US" sz="120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the previous c</a:t>
            </a:r>
            <a:r>
              <a:rPr lang="en-US" sz="12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hart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on October 13,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</a:t>
            </a:r>
            <a:r>
              <a:rPr lang="es-ES" sz="1000" dirty="0" err="1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4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 err="1"/>
              <a:t>Conclusions</a:t>
            </a:r>
            <a:r>
              <a:rPr lang="es-ES" sz="2000" dirty="0"/>
              <a:t>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19970" y="730751"/>
            <a:ext cx="4986686" cy="5446712"/>
          </a:xfrm>
        </p:spPr>
        <p:txBody>
          <a:bodyPr rtlCol="0">
            <a:normAutofit/>
          </a:bodyPr>
          <a:lstStyle/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es que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What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n-U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Swedish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treaming media"/>
              </a:rPr>
              <a:t>audio streaming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media services provider founded on 23 April 2006 by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Daniel Ek"/>
              </a:rPr>
              <a:t>Daniel Ek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artin Lorentzon"/>
              </a:rPr>
              <a:t>Martin </a:t>
            </a:r>
            <a:r>
              <a:rPr lang="en-US" sz="48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artin Lorentzon"/>
              </a:rPr>
              <a:t>Lorentzon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It is one of the largest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Music streaming service"/>
              </a:rPr>
              <a:t>music streaming service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providers, with over 590 million monthly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active users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including 226 million paying subscribers, as of September 2023.</a:t>
            </a: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offers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Digital rights management"/>
              </a:rPr>
              <a:t>digital copyright restricted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recorded audio content, including more than 100 million songs and five million podcasts, from record labels and media companies.</a:t>
            </a:r>
            <a:endParaRPr lang="en-US" sz="48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a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Freemium"/>
              </a:rPr>
              <a:t>freemium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service, basic features are free with advertisements and limited control, while additional features, such as offline listening and commercial-free listening, are offered via 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paid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subscriptions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. Users can search for music based on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artist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album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or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genre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and can create, edit, and share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playlists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4800" b="0" i="0" dirty="0">
                <a:effectLst/>
                <a:latin typeface="Arial" panose="020B0604020202020204" pitchFamily="34" charset="0"/>
              </a:rPr>
              <a:t>Spotify is available in most of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Europe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as well as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Africa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the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Americas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Asia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and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Oceania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, with a total availability in 184 markets.</a:t>
            </a:r>
            <a:endParaRPr lang="en-US" sz="4800" b="0" i="0" baseline="3000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has no presence in </a:t>
            </a:r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mainland China</a:t>
            </a:r>
            <a:r>
              <a:rPr lang="en-US" sz="48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where the market is dominated by </a:t>
            </a:r>
            <a:r>
              <a:rPr lang="en-U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QQ Music"/>
              </a:rPr>
              <a:t>QQ Music</a:t>
            </a:r>
            <a:r>
              <a:rPr lang="en-U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service is available on most devices including personal computers, tablets and smartphones </a:t>
            </a:r>
          </a:p>
          <a:p>
            <a:pPr algn="l"/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</a:t>
            </a:r>
            <a:r>
              <a:rPr lang="es-ES" sz="4800" dirty="0" err="1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10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Data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 Stuff.csv,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ranking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chart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as URL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performer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ID, actual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chart,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times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chart), position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máximum position, actual position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chart. </a:t>
            </a: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 100 Audio Features.csv,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detailed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audio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Spotify API</a:t>
            </a:r>
          </a:p>
          <a:p>
            <a:pPr algn="l" fontAlgn="base"/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danceability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suitable a track is for dancing based on a combination of musical elements including tempo, rhythm stability, beat strength, and overall regularity)</a:t>
            </a:r>
            <a:endParaRPr lang="es-ES" sz="12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GENRES ACCORDING TO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article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 in 2016, there were 1,482 genres on Spotify. Today, it's 6,000. This impressive collection begs the question: What exactly constitutes a music genre?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It's not just about beats and tunes; we're talking rhythm, instrumentation, cultural roots, and even thematic threads that songs within a genre should share.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instance, jazz is often characterized by improvisation and swing rhythms, while, say, techno is all about its electronic instrumentation and repetitive beats.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 now, this categorization is too simple and even ignorant, for reality is somewhat different, as it's not so easy to actually distinguish between music genres.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 alone define them.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METHOLODOGY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SONGS AND MUSICAL GENRES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 err="1"/>
              <a:t>Tuesday</a:t>
            </a:r>
            <a:r>
              <a:rPr lang="es-ES" dirty="0"/>
              <a:t>, </a:t>
            </a:r>
            <a:r>
              <a:rPr lang="es-ES" dirty="0" err="1"/>
              <a:t>January</a:t>
            </a:r>
            <a:r>
              <a:rPr lang="es-ES" dirty="0"/>
              <a:t> 9th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762</TotalTime>
  <Words>3150</Words>
  <Application>Microsoft Office PowerPoint</Application>
  <PresentationFormat>Panorámica</PresentationFormat>
  <Paragraphs>393</Paragraphs>
  <Slides>32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Avenir Next LT Pro</vt:lpstr>
      <vt:lpstr>Avenir Next LT Pro Light</vt:lpstr>
      <vt:lpstr>Calibri</vt:lpstr>
      <vt:lpstr>Segoe WPC</vt:lpstr>
      <vt:lpstr>GradientRiseVTI</vt:lpstr>
      <vt:lpstr>EDA ABOUT billboard hot 100</vt:lpstr>
      <vt:lpstr>Agenda</vt:lpstr>
      <vt:lpstr>What is Billboard Hot 100</vt:lpstr>
      <vt:lpstr>What is Spotify</vt:lpstr>
      <vt:lpstr>Dataset</vt:lpstr>
      <vt:lpstr>Dataset</vt:lpstr>
      <vt:lpstr>GENRES ACCORDING TO SPOTIFY</vt:lpstr>
      <vt:lpstr>METHOLODOGY</vt:lpstr>
      <vt:lpstr>SONGS AND MUSICAL GENRES</vt:lpstr>
      <vt:lpstr>Index of graphs by MUSICAL genre</vt:lpstr>
      <vt:lpstr>January 1958 December 1962</vt:lpstr>
      <vt:lpstr>January 1963 December 1967</vt:lpstr>
      <vt:lpstr>January 1968 December 1972</vt:lpstr>
      <vt:lpstr>January 1973 December 1977</vt:lpstr>
      <vt:lpstr>January 1978 December 1982</vt:lpstr>
      <vt:lpstr>January 1983 December 1987</vt:lpstr>
      <vt:lpstr>January 1988 December 1992</vt:lpstr>
      <vt:lpstr>January 1993 December 1997</vt:lpstr>
      <vt:lpstr>January 1998 December 2002</vt:lpstr>
      <vt:lpstr>January 2003 December 2007</vt:lpstr>
      <vt:lpstr>January 2008 December 2012</vt:lpstr>
      <vt:lpstr>January 2013 December 2017</vt:lpstr>
      <vt:lpstr>January 2018 December 2023</vt:lpstr>
      <vt:lpstr>Conclusions about musical genres</vt:lpstr>
      <vt:lpstr>Genres and danceability</vt:lpstr>
      <vt:lpstr>danceability January 1958 December 2023</vt:lpstr>
      <vt:lpstr>Bailabilidad January 1958 December 2023</vt:lpstr>
      <vt:lpstr>Pop vs rap</vt:lpstr>
      <vt:lpstr>Correlacion bailibilidad y géneros musicales</vt:lpstr>
      <vt:lpstr>Conclusions sobre el índice de bailabilidad </vt:lpstr>
      <vt:lpstr>curiosidades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27</cp:revision>
  <dcterms:created xsi:type="dcterms:W3CDTF">2024-01-09T16:57:33Z</dcterms:created>
  <dcterms:modified xsi:type="dcterms:W3CDTF">2024-02-09T17:14:25Z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